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70" r:id="rId4"/>
    <p:sldId id="256" r:id="rId5"/>
    <p:sldId id="280" r:id="rId6"/>
    <p:sldId id="271" r:id="rId7"/>
    <p:sldId id="258" r:id="rId8"/>
    <p:sldId id="272" r:id="rId9"/>
    <p:sldId id="273" r:id="rId10"/>
    <p:sldId id="275" r:id="rId11"/>
    <p:sldId id="277" r:id="rId12"/>
    <p:sldId id="276" r:id="rId13"/>
    <p:sldId id="284" r:id="rId14"/>
    <p:sldId id="279" r:id="rId15"/>
    <p:sldId id="278" r:id="rId16"/>
    <p:sldId id="281" r:id="rId17"/>
    <p:sldId id="282" r:id="rId18"/>
    <p:sldId id="283" r:id="rId19"/>
    <p:sldId id="285" r:id="rId20"/>
    <p:sldId id="286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9CC"/>
    <a:srgbClr val="604E1A"/>
    <a:srgbClr val="F5A635"/>
    <a:srgbClr val="FBB465"/>
    <a:srgbClr val="F8B81A"/>
    <a:srgbClr val="FBD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5" autoAdjust="0"/>
    <p:restoredTop sz="94660"/>
  </p:normalViewPr>
  <p:slideViewPr>
    <p:cSldViewPr snapToGrid="0" showGuides="1">
      <p:cViewPr varScale="1">
        <p:scale>
          <a:sx n="156" d="100"/>
          <a:sy n="156" d="100"/>
        </p:scale>
        <p:origin x="20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51507" y="120487"/>
            <a:ext cx="11528677" cy="6574864"/>
            <a:chOff x="351507" y="120487"/>
            <a:chExt cx="11528677" cy="6574864"/>
          </a:xfrm>
        </p:grpSpPr>
        <p:sp>
          <p:nvSpPr>
            <p:cNvPr id="8" name="평행 사변형 7"/>
            <p:cNvSpPr/>
            <p:nvPr/>
          </p:nvSpPr>
          <p:spPr>
            <a:xfrm>
              <a:off x="1384300" y="2914207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 rot="19800000">
              <a:off x="2096641" y="4663433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/>
            <p:cNvSpPr/>
            <p:nvPr/>
          </p:nvSpPr>
          <p:spPr>
            <a:xfrm rot="2700000">
              <a:off x="4512704" y="548715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 rot="5400000">
              <a:off x="6449899" y="5937565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10172700" y="1427103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/>
            <p:cNvSpPr/>
            <p:nvPr/>
          </p:nvSpPr>
          <p:spPr>
            <a:xfrm rot="5400000">
              <a:off x="2931998" y="83216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/>
            <p:cNvSpPr/>
            <p:nvPr/>
          </p:nvSpPr>
          <p:spPr>
            <a:xfrm rot="19800000">
              <a:off x="8849163" y="493178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/>
            <p:cNvSpPr/>
            <p:nvPr/>
          </p:nvSpPr>
          <p:spPr>
            <a:xfrm rot="2700000">
              <a:off x="5658099" y="85712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1143000" y="581691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19800000">
              <a:off x="2870149" y="257707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/>
            <p:cNvSpPr/>
            <p:nvPr/>
          </p:nvSpPr>
          <p:spPr>
            <a:xfrm rot="19800000">
              <a:off x="10833049" y="5411822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/>
            <p:cNvSpPr/>
            <p:nvPr/>
          </p:nvSpPr>
          <p:spPr>
            <a:xfrm rot="2700000">
              <a:off x="9141896" y="6105701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2700000">
              <a:off x="10256302" y="3957441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 rot="19800000">
              <a:off x="9116995" y="2453741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/>
            <p:cNvSpPr/>
            <p:nvPr/>
          </p:nvSpPr>
          <p:spPr>
            <a:xfrm rot="19800000">
              <a:off x="7606338" y="69420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8875636" y="1327312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351507" y="1002733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/>
            <p:cNvSpPr/>
            <p:nvPr/>
          </p:nvSpPr>
          <p:spPr>
            <a:xfrm rot="19800000">
              <a:off x="1718997" y="167681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 rot="19800000">
              <a:off x="498629" y="4190297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 rot="19800000">
              <a:off x="3903511" y="5886884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/>
            <p:cNvSpPr/>
            <p:nvPr/>
          </p:nvSpPr>
          <p:spPr>
            <a:xfrm rot="19800000">
              <a:off x="11612411" y="286530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/>
            <p:cNvSpPr/>
            <p:nvPr/>
          </p:nvSpPr>
          <p:spPr>
            <a:xfrm rot="19800000">
              <a:off x="10833050" y="42586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2589934" y="122826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>
              <a:off x="6957600" y="4797606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5683059" y="6524806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11638884" y="5752710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4220378" y="120487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/>
            <p:cNvSpPr/>
            <p:nvPr/>
          </p:nvSpPr>
          <p:spPr>
            <a:xfrm>
              <a:off x="1571874" y="376959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384300" y="291420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19800000">
            <a:off x="2089822" y="4681917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 rot="2700000">
            <a:off x="4506275" y="550267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rot="5400000">
            <a:off x="6459013" y="5928452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10172700" y="142710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 rot="5400000">
            <a:off x="2941112" y="823053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rot="19800000">
            <a:off x="8842344" y="495026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700000">
            <a:off x="5651670" y="87264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>
            <a:off x="1143000" y="581691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rot="19800000">
            <a:off x="2863330" y="259555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19800000">
            <a:off x="10826230" y="5430306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 rot="2700000">
            <a:off x="9135467" y="612122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 rot="2700000">
            <a:off x="10249873" y="397296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 rot="19800000">
            <a:off x="9110176" y="2472225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 rot="19800000">
            <a:off x="7599519" y="7126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>
            <a:off x="8875636" y="1327313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351507" y="100273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 rot="19800000">
            <a:off x="1712178" y="169530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/>
          <p:cNvSpPr/>
          <p:nvPr/>
        </p:nvSpPr>
        <p:spPr>
          <a:xfrm rot="19800000">
            <a:off x="491810" y="4208781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/>
          <p:cNvSpPr/>
          <p:nvPr/>
        </p:nvSpPr>
        <p:spPr>
          <a:xfrm rot="19800000">
            <a:off x="3896692" y="5905368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 rot="19800000">
            <a:off x="11605592" y="28837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/>
          <p:cNvSpPr/>
          <p:nvPr/>
        </p:nvSpPr>
        <p:spPr>
          <a:xfrm rot="19800000">
            <a:off x="10826231" y="44434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/>
          <p:cNvSpPr/>
          <p:nvPr/>
        </p:nvSpPr>
        <p:spPr>
          <a:xfrm>
            <a:off x="2589934" y="122826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/>
          <p:cNvSpPr/>
          <p:nvPr/>
        </p:nvSpPr>
        <p:spPr>
          <a:xfrm>
            <a:off x="6957600" y="47976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평행 사변형 31"/>
          <p:cNvSpPr/>
          <p:nvPr/>
        </p:nvSpPr>
        <p:spPr>
          <a:xfrm>
            <a:off x="5683059" y="65248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11638884" y="5752711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/>
          <p:cNvSpPr/>
          <p:nvPr/>
        </p:nvSpPr>
        <p:spPr>
          <a:xfrm>
            <a:off x="4220378" y="12048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/>
          <p:cNvSpPr/>
          <p:nvPr/>
        </p:nvSpPr>
        <p:spPr>
          <a:xfrm>
            <a:off x="1571874" y="376960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1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8CF64-713C-40E4-9EFA-03F51C06F978}" type="datetimeFigureOut">
              <a:rPr lang="ko-KR" altLang="en-US" smtClean="0"/>
              <a:t>2021. 3. 29.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6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81663" y="1194063"/>
            <a:ext cx="64286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4000" b="1" dirty="0">
                <a:latin typeface="+mj-lt"/>
                <a:ea typeface="나눔스퀘어" panose="020B0600000101010101" pitchFamily="50" charset="-127"/>
              </a:rPr>
              <a:t>데이터마이닝 </a:t>
            </a:r>
            <a:r>
              <a:rPr lang="en-US" altLang="ko-Kore-KR" sz="4000" b="1" dirty="0">
                <a:latin typeface="+mj-lt"/>
                <a:ea typeface="나눔스퀘어" panose="020B0600000101010101" pitchFamily="50" charset="-127"/>
              </a:rPr>
              <a:t>Case Study</a:t>
            </a:r>
            <a:endParaRPr lang="en-US" altLang="ko-KR" sz="40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947602"/>
            <a:ext cx="12192000" cy="910397"/>
          </a:xfrm>
          <a:prstGeom prst="rect">
            <a:avLst/>
          </a:prstGeom>
          <a:solidFill>
            <a:srgbClr val="FB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227168" y="3923472"/>
            <a:ext cx="7589472" cy="2295957"/>
            <a:chOff x="869029" y="2147879"/>
            <a:chExt cx="8469696" cy="25622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371" y="2659778"/>
              <a:ext cx="2038639" cy="20361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3105447"/>
              <a:ext cx="1976564" cy="158610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463524"/>
              <a:ext cx="2145005" cy="219968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9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024341" y="2914014"/>
            <a:ext cx="4279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유해 이미지 차단 기술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2F044A-5A75-A34D-A79D-FCF07A2F8F12}"/>
              </a:ext>
            </a:extLst>
          </p:cNvPr>
          <p:cNvSpPr/>
          <p:nvPr/>
        </p:nvSpPr>
        <p:spPr>
          <a:xfrm>
            <a:off x="9726869" y="5950651"/>
            <a:ext cx="19220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15181369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박상준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17101948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김지환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20110191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1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5126" y="774700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KNN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알고리즘의 장단점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521EB-25F7-7B44-ACC2-8FB8EAE1BBE9}"/>
              </a:ext>
            </a:extLst>
          </p:cNvPr>
          <p:cNvGrpSpPr/>
          <p:nvPr/>
        </p:nvGrpSpPr>
        <p:grpSpPr>
          <a:xfrm>
            <a:off x="1978112" y="1518033"/>
            <a:ext cx="3391196" cy="1872763"/>
            <a:chOff x="2699521" y="1788881"/>
            <a:chExt cx="3391196" cy="18727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56016" y="2423328"/>
              <a:ext cx="25601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특별한 학습 과정이 필요 없음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F0F9BA-65F7-B54F-BA13-162D90AA373E}"/>
              </a:ext>
            </a:extLst>
          </p:cNvPr>
          <p:cNvGrpSpPr/>
          <p:nvPr/>
        </p:nvGrpSpPr>
        <p:grpSpPr>
          <a:xfrm>
            <a:off x="6833399" y="1614610"/>
            <a:ext cx="3391196" cy="1872763"/>
            <a:chOff x="2699521" y="1788881"/>
            <a:chExt cx="3391196" cy="1872763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5095075C-6D1F-1B4F-A639-D4A6E032781C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B99FC9-3B22-8F49-8145-4E2A4D98674C}"/>
                </a:ext>
              </a:extLst>
            </p:cNvPr>
            <p:cNvSpPr/>
            <p:nvPr/>
          </p:nvSpPr>
          <p:spPr>
            <a:xfrm>
              <a:off x="3258567" y="2363308"/>
              <a:ext cx="25601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노이즈의 영향이 적음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BA8D13-1C2B-F141-B736-EE251951D861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C3E1A0-C9EF-6646-85C3-9F1911CD0FB7}"/>
              </a:ext>
            </a:extLst>
          </p:cNvPr>
          <p:cNvGrpSpPr/>
          <p:nvPr/>
        </p:nvGrpSpPr>
        <p:grpSpPr>
          <a:xfrm>
            <a:off x="1978112" y="3621215"/>
            <a:ext cx="3391196" cy="1872763"/>
            <a:chOff x="2699521" y="1788881"/>
            <a:chExt cx="3391196" cy="1872763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16E1DAD9-0D2B-7642-811A-AE0C3BABDEEF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A52A54-FBF3-E04B-956D-55B816F6AF73}"/>
                </a:ext>
              </a:extLst>
            </p:cNvPr>
            <p:cNvSpPr/>
            <p:nvPr/>
          </p:nvSpPr>
          <p:spPr>
            <a:xfrm>
              <a:off x="3256016" y="2378807"/>
              <a:ext cx="25601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새로운 데이터마다 거리 값을 전부 계산해야 함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4CCE937-CB7A-F548-9ED5-85399C980E5D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CDCE07-A5E2-E546-B3C8-8D972EC91AA6}"/>
              </a:ext>
            </a:extLst>
          </p:cNvPr>
          <p:cNvGrpSpPr/>
          <p:nvPr/>
        </p:nvGrpSpPr>
        <p:grpSpPr>
          <a:xfrm>
            <a:off x="6822692" y="3736424"/>
            <a:ext cx="3391196" cy="1872763"/>
            <a:chOff x="2699521" y="1788881"/>
            <a:chExt cx="3391196" cy="1872763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58B6D8F-59B1-FA44-ADFD-87C06428712C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2CD925-1542-0C4F-87F4-715486B8ED9B}"/>
                </a:ext>
              </a:extLst>
            </p:cNvPr>
            <p:cNvSpPr/>
            <p:nvPr/>
          </p:nvSpPr>
          <p:spPr>
            <a:xfrm>
              <a:off x="3279981" y="2339810"/>
              <a:ext cx="25601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고차원의 이미지 데이터를 </a:t>
              </a:r>
              <a:r>
                <a:rPr lang="en-US" altLang="ko-Kore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차원적인  거리로 계산하기 어려움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341C7A-5959-FE48-A592-506A168FB7A7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32" y="3970163"/>
            <a:ext cx="2802431" cy="27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3181012" y="1524092"/>
            <a:ext cx="26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 방식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데이터에서 지식을 추출하여 학습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5941673" y="1543401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7D64-3EAD-AD4F-8C35-BF6AA8C771C6}"/>
              </a:ext>
            </a:extLst>
          </p:cNvPr>
          <p:cNvSpPr txBox="1"/>
          <p:nvPr/>
        </p:nvSpPr>
        <p:spPr>
          <a:xfrm>
            <a:off x="6610135" y="1524091"/>
            <a:ext cx="26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CNN : </a:t>
            </a:r>
            <a:r>
              <a:rPr kumimoji="1" lang="ko-Kore-KR" altLang="en-US" dirty="0"/>
              <a:t>데이터의 특징 추출 후 특징의 패턴 파악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047A6-04B9-8E4B-B663-ECC008FC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519703"/>
            <a:ext cx="10718800" cy="2768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57" y="4515174"/>
            <a:ext cx="2423085" cy="2484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61596-967C-E04C-8A59-19DED94913C3}"/>
              </a:ext>
            </a:extLst>
          </p:cNvPr>
          <p:cNvSpPr txBox="1"/>
          <p:nvPr/>
        </p:nvSpPr>
        <p:spPr>
          <a:xfrm>
            <a:off x="4853721" y="5266440"/>
            <a:ext cx="258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CNN </a:t>
            </a:r>
            <a:r>
              <a:rPr kumimoji="1" lang="ko-Kore-KR" altLang="en-US" dirty="0"/>
              <a:t>알고리즘의 진행</a:t>
            </a:r>
          </a:p>
        </p:txBody>
      </p:sp>
    </p:spTree>
    <p:extLst>
      <p:ext uri="{BB962C8B-B14F-4D97-AF65-F5344CB8AC3E}">
        <p14:creationId xmlns:p14="http://schemas.microsoft.com/office/powerpoint/2010/main" val="409038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7125343" y="3861637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알고리즘 성능 비교 </a:t>
            </a:r>
            <a:r>
              <a:rPr kumimoji="1" lang="en-US" altLang="ko-Kore-KR" sz="1400" dirty="0"/>
              <a:t>(KNN vs CNN)</a:t>
            </a:r>
            <a:endParaRPr kumimoji="1" lang="ko-Kore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119056D-52DA-D94F-B4F2-ADA87751D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903839"/>
              </p:ext>
            </p:extLst>
          </p:nvPr>
        </p:nvGraphicFramePr>
        <p:xfrm>
          <a:off x="1516434" y="1743752"/>
          <a:ext cx="5447451" cy="266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817">
                  <a:extLst>
                    <a:ext uri="{9D8B030D-6E8A-4147-A177-3AD203B41FA5}">
                      <a16:colId xmlns:a16="http://schemas.microsoft.com/office/drawing/2014/main" val="3931020584"/>
                    </a:ext>
                  </a:extLst>
                </a:gridCol>
                <a:gridCol w="1815817">
                  <a:extLst>
                    <a:ext uri="{9D8B030D-6E8A-4147-A177-3AD203B41FA5}">
                      <a16:colId xmlns:a16="http://schemas.microsoft.com/office/drawing/2014/main" val="900381596"/>
                    </a:ext>
                  </a:extLst>
                </a:gridCol>
                <a:gridCol w="1815817">
                  <a:extLst>
                    <a:ext uri="{9D8B030D-6E8A-4147-A177-3AD203B41FA5}">
                      <a16:colId xmlns:a16="http://schemas.microsoft.com/office/drawing/2014/main" val="4207073631"/>
                    </a:ext>
                  </a:extLst>
                </a:gridCol>
              </a:tblGrid>
              <a:tr h="497016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KNN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CNN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83606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정확도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3%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r>
                        <a:rPr lang="en-US" altLang="ko-KR" dirty="0"/>
                        <a:t>6%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2995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분류속도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ko-Kore-KR" altLang="en-US" dirty="0"/>
                        <a:t>분 </a:t>
                      </a: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초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.4</a:t>
                      </a:r>
                      <a:r>
                        <a:rPr lang="ko-KR" altLang="en-US" dirty="0"/>
                        <a:t>초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40877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학습속도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x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44785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사용장비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CPU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GPU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0816672"/>
                  </a:ext>
                </a:extLst>
              </a:tr>
            </a:tbl>
          </a:graphicData>
        </a:graphic>
      </p:graphicFrame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1291853" y="4995726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874D-50CF-1849-8AFA-28236C41E466}"/>
              </a:ext>
            </a:extLst>
          </p:cNvPr>
          <p:cNvSpPr txBox="1"/>
          <p:nvPr/>
        </p:nvSpPr>
        <p:spPr>
          <a:xfrm>
            <a:off x="1982152" y="5052984"/>
            <a:ext cx="6279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KNN</a:t>
            </a:r>
            <a:r>
              <a:rPr kumimoji="1" lang="ko-Kore-KR" altLang="en-US" sz="2400" b="1" dirty="0"/>
              <a:t>에 비해 정확도와 속도가 향상되었지만</a:t>
            </a:r>
            <a:r>
              <a:rPr kumimoji="1" lang="en-US" altLang="ko-Kore-KR" sz="2400" b="1" dirty="0"/>
              <a:t>, </a:t>
            </a:r>
            <a:r>
              <a:rPr kumimoji="1" lang="ko-Kore-KR" altLang="en-US" sz="2400" b="1" dirty="0"/>
              <a:t>학습속도가 느림</a:t>
            </a:r>
          </a:p>
        </p:txBody>
      </p:sp>
    </p:spTree>
    <p:extLst>
      <p:ext uri="{BB962C8B-B14F-4D97-AF65-F5344CB8AC3E}">
        <p14:creationId xmlns:p14="http://schemas.microsoft.com/office/powerpoint/2010/main" val="142860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1668561" y="3860401"/>
            <a:ext cx="268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흑백 만화책 이미지 분류 결과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1291853" y="4995726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874D-50CF-1849-8AFA-28236C41E466}"/>
              </a:ext>
            </a:extLst>
          </p:cNvPr>
          <p:cNvSpPr txBox="1"/>
          <p:nvPr/>
        </p:nvSpPr>
        <p:spPr>
          <a:xfrm>
            <a:off x="1907093" y="5072707"/>
            <a:ext cx="675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흑백 사진 또는 저품질 이미지에서의 정확도가 떨어짐 </a:t>
            </a:r>
            <a:r>
              <a:rPr kumimoji="1" lang="en-US" altLang="ko-Kore-KR" sz="2400" b="1" dirty="0"/>
              <a:t>(Imbalanced Data</a:t>
            </a:r>
            <a:r>
              <a:rPr kumimoji="1" lang="ko-Kore-KR" altLang="en-US" sz="2400" b="1" dirty="0"/>
              <a:t>에 의한 </a:t>
            </a:r>
            <a:r>
              <a:rPr kumimoji="1" lang="en-US" altLang="ko-Kore-KR" sz="2400" b="1" dirty="0"/>
              <a:t>Overfitting)</a:t>
            </a:r>
            <a:endParaRPr kumimoji="1" lang="ko-Kore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0376B-036A-5B48-B661-19DBBDE5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32" y="1369794"/>
            <a:ext cx="5173436" cy="2296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74768D-ACBA-3545-862F-AA62C4FA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815" y="1291233"/>
            <a:ext cx="5682472" cy="2453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DE027F-D736-DB4B-AC4F-ED9027628274}"/>
              </a:ext>
            </a:extLst>
          </p:cNvPr>
          <p:cNvSpPr txBox="1"/>
          <p:nvPr/>
        </p:nvSpPr>
        <p:spPr>
          <a:xfrm>
            <a:off x="7274962" y="3860400"/>
            <a:ext cx="268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저품질 이미지 분류 결과</a:t>
            </a:r>
          </a:p>
        </p:txBody>
      </p:sp>
    </p:spTree>
    <p:extLst>
      <p:ext uri="{BB962C8B-B14F-4D97-AF65-F5344CB8AC3E}">
        <p14:creationId xmlns:p14="http://schemas.microsoft.com/office/powerpoint/2010/main" val="294037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6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15" y="4785765"/>
            <a:ext cx="2790175" cy="186354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389FD9-5E2D-BF4D-8852-F509BEB54269}"/>
              </a:ext>
            </a:extLst>
          </p:cNvPr>
          <p:cNvGrpSpPr/>
          <p:nvPr/>
        </p:nvGrpSpPr>
        <p:grpSpPr>
          <a:xfrm>
            <a:off x="909668" y="1786546"/>
            <a:ext cx="1800000" cy="1800000"/>
            <a:chOff x="909668" y="1786546"/>
            <a:chExt cx="1800000" cy="1800000"/>
          </a:xfrm>
        </p:grpSpPr>
        <p:sp>
          <p:nvSpPr>
            <p:cNvPr id="23" name="눈물 방울 7"/>
            <p:cNvSpPr/>
            <p:nvPr/>
          </p:nvSpPr>
          <p:spPr>
            <a:xfrm rot="18900000">
              <a:off x="909668" y="1786546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rgbClr val="F7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86A115-FC2C-3A46-9686-8FECA4FCBBCC}"/>
                </a:ext>
              </a:extLst>
            </p:cNvPr>
            <p:cNvSpPr txBox="1"/>
            <p:nvPr/>
          </p:nvSpPr>
          <p:spPr>
            <a:xfrm>
              <a:off x="963714" y="2501880"/>
              <a:ext cx="169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데이터 불균형</a:t>
              </a:r>
              <a:endParaRPr kumimoji="1" lang="en-US" altLang="ko-Kore-KR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E406DD-5410-EA42-AE49-B678615A6415}"/>
              </a:ext>
            </a:extLst>
          </p:cNvPr>
          <p:cNvGrpSpPr/>
          <p:nvPr/>
        </p:nvGrpSpPr>
        <p:grpSpPr>
          <a:xfrm>
            <a:off x="963714" y="4074377"/>
            <a:ext cx="1800000" cy="1800000"/>
            <a:chOff x="909668" y="1786546"/>
            <a:chExt cx="1800000" cy="1800000"/>
          </a:xfrm>
        </p:grpSpPr>
        <p:sp>
          <p:nvSpPr>
            <p:cNvPr id="30" name="눈물 방울 7">
              <a:extLst>
                <a:ext uri="{FF2B5EF4-FFF2-40B4-BE49-F238E27FC236}">
                  <a16:creationId xmlns:a16="http://schemas.microsoft.com/office/drawing/2014/main" id="{F2BA8D8F-CE67-F746-8C77-930F0173D733}"/>
                </a:ext>
              </a:extLst>
            </p:cNvPr>
            <p:cNvSpPr/>
            <p:nvPr/>
          </p:nvSpPr>
          <p:spPr>
            <a:xfrm rot="18900000">
              <a:off x="909668" y="1786546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rgbClr val="F7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C86BB1-4177-CF4E-9D55-C004F87165AF}"/>
                </a:ext>
              </a:extLst>
            </p:cNvPr>
            <p:cNvSpPr txBox="1"/>
            <p:nvPr/>
          </p:nvSpPr>
          <p:spPr>
            <a:xfrm>
              <a:off x="963714" y="2501880"/>
              <a:ext cx="169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overfitting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375C62-04AC-2A4E-AE48-60D50E8BB8E6}"/>
              </a:ext>
            </a:extLst>
          </p:cNvPr>
          <p:cNvGrpSpPr/>
          <p:nvPr/>
        </p:nvGrpSpPr>
        <p:grpSpPr>
          <a:xfrm>
            <a:off x="5673984" y="1770075"/>
            <a:ext cx="1800000" cy="1800000"/>
            <a:chOff x="5195999" y="1786547"/>
            <a:chExt cx="1800000" cy="1800000"/>
          </a:xfrm>
        </p:grpSpPr>
        <p:sp>
          <p:nvSpPr>
            <p:cNvPr id="26" name="눈물 방울 7"/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8A7D67-EB30-C744-BE40-387C4DB67B33}"/>
                </a:ext>
              </a:extLst>
            </p:cNvPr>
            <p:cNvSpPr txBox="1"/>
            <p:nvPr/>
          </p:nvSpPr>
          <p:spPr>
            <a:xfrm>
              <a:off x="5445971" y="2224881"/>
              <a:ext cx="13000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Random</a:t>
              </a:r>
            </a:p>
            <a:p>
              <a:pPr algn="ctr"/>
              <a:r>
                <a:rPr kumimoji="1" lang="en-US" altLang="ko-Kore-KR" b="1" dirty="0"/>
                <a:t>Under</a:t>
              </a:r>
            </a:p>
            <a:p>
              <a:pPr algn="ctr"/>
              <a:r>
                <a:rPr kumimoji="1" lang="en-US" altLang="ko-Kore-KR" b="1" dirty="0"/>
                <a:t>Sampling</a:t>
              </a:r>
            </a:p>
          </p:txBody>
        </p:sp>
      </p:grp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C97B1FE7-FE83-C54B-AEF0-8E83B1A03EB8}"/>
              </a:ext>
            </a:extLst>
          </p:cNvPr>
          <p:cNvSpPr/>
          <p:nvPr/>
        </p:nvSpPr>
        <p:spPr>
          <a:xfrm rot="16200000">
            <a:off x="3945720" y="3202797"/>
            <a:ext cx="574446" cy="898268"/>
          </a:xfrm>
          <a:prstGeom prst="downArrow">
            <a:avLst/>
          </a:prstGeom>
          <a:solidFill>
            <a:srgbClr val="F7C9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E3FBEAF-E691-DF44-BC31-CB63DAE8B8AE}"/>
              </a:ext>
            </a:extLst>
          </p:cNvPr>
          <p:cNvGrpSpPr/>
          <p:nvPr/>
        </p:nvGrpSpPr>
        <p:grpSpPr>
          <a:xfrm>
            <a:off x="5673984" y="4051542"/>
            <a:ext cx="1800000" cy="1800000"/>
            <a:chOff x="5195999" y="1786547"/>
            <a:chExt cx="1800000" cy="1800000"/>
          </a:xfrm>
        </p:grpSpPr>
        <p:sp>
          <p:nvSpPr>
            <p:cNvPr id="37" name="눈물 방울 7">
              <a:extLst>
                <a:ext uri="{FF2B5EF4-FFF2-40B4-BE49-F238E27FC236}">
                  <a16:creationId xmlns:a16="http://schemas.microsoft.com/office/drawing/2014/main" id="{17106756-A20B-C448-8B51-B6D2457539A2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406E86-3199-8E42-AF09-429F59D8647F}"/>
                </a:ext>
              </a:extLst>
            </p:cNvPr>
            <p:cNvSpPr txBox="1"/>
            <p:nvPr/>
          </p:nvSpPr>
          <p:spPr>
            <a:xfrm>
              <a:off x="5445971" y="2224881"/>
              <a:ext cx="1300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Tomek</a:t>
              </a:r>
            </a:p>
            <a:p>
              <a:pPr algn="ctr"/>
              <a:r>
                <a:rPr kumimoji="1" lang="en-US" altLang="ko-Kore-KR" b="1" dirty="0"/>
                <a:t>Link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C295BB-F2AD-9E43-BB35-6B2C472DFE0A}"/>
              </a:ext>
            </a:extLst>
          </p:cNvPr>
          <p:cNvGrpSpPr/>
          <p:nvPr/>
        </p:nvGrpSpPr>
        <p:grpSpPr>
          <a:xfrm>
            <a:off x="8116315" y="1786546"/>
            <a:ext cx="1800000" cy="1800000"/>
            <a:chOff x="5195999" y="1786547"/>
            <a:chExt cx="1800000" cy="1800000"/>
          </a:xfrm>
        </p:grpSpPr>
        <p:sp>
          <p:nvSpPr>
            <p:cNvPr id="40" name="눈물 방울 7">
              <a:extLst>
                <a:ext uri="{FF2B5EF4-FFF2-40B4-BE49-F238E27FC236}">
                  <a16:creationId xmlns:a16="http://schemas.microsoft.com/office/drawing/2014/main" id="{4A7CD931-3CFA-BC41-83AC-4EEA2F67A8AC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7956D1-E252-9C47-814C-E9443CF7D3E4}"/>
                </a:ext>
              </a:extLst>
            </p:cNvPr>
            <p:cNvSpPr txBox="1"/>
            <p:nvPr/>
          </p:nvSpPr>
          <p:spPr>
            <a:xfrm>
              <a:off x="5361910" y="2224882"/>
              <a:ext cx="14681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Condensed</a:t>
              </a:r>
            </a:p>
            <a:p>
              <a:pPr algn="ctr"/>
              <a:r>
                <a:rPr kumimoji="1" lang="en-US" altLang="ko-Kore-KR" b="1" dirty="0"/>
                <a:t>Nearest</a:t>
              </a:r>
            </a:p>
            <a:p>
              <a:pPr algn="ctr"/>
              <a:r>
                <a:rPr kumimoji="1" lang="en-US" altLang="ko-Kore-KR" b="1" dirty="0"/>
                <a:t>Neighbor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254E77-A0F5-2843-9AEC-CE80F2A87E4F}"/>
              </a:ext>
            </a:extLst>
          </p:cNvPr>
          <p:cNvGrpSpPr/>
          <p:nvPr/>
        </p:nvGrpSpPr>
        <p:grpSpPr>
          <a:xfrm>
            <a:off x="8012874" y="4051542"/>
            <a:ext cx="2006882" cy="1800000"/>
            <a:chOff x="5092558" y="1786547"/>
            <a:chExt cx="2006882" cy="1800000"/>
          </a:xfrm>
        </p:grpSpPr>
        <p:sp>
          <p:nvSpPr>
            <p:cNvPr id="43" name="눈물 방울 7">
              <a:extLst>
                <a:ext uri="{FF2B5EF4-FFF2-40B4-BE49-F238E27FC236}">
                  <a16:creationId xmlns:a16="http://schemas.microsoft.com/office/drawing/2014/main" id="{7AC97BF9-E8A2-CA42-82FE-FE5CA9232F8B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A93A4B-9CB7-7043-9F77-01B03C55769A}"/>
                </a:ext>
              </a:extLst>
            </p:cNvPr>
            <p:cNvSpPr txBox="1"/>
            <p:nvPr/>
          </p:nvSpPr>
          <p:spPr>
            <a:xfrm>
              <a:off x="5092558" y="2154929"/>
              <a:ext cx="2006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Data</a:t>
              </a:r>
            </a:p>
            <a:p>
              <a:pPr algn="ctr"/>
              <a:r>
                <a:rPr kumimoji="1" lang="en-US" altLang="ko-Kore-KR" b="1" dirty="0"/>
                <a:t>Augmentation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63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4669944" y="3022798"/>
            <a:ext cx="431746" cy="973557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9E602-4BFD-9745-A44D-137F7AB393AB}"/>
              </a:ext>
            </a:extLst>
          </p:cNvPr>
          <p:cNvSpPr txBox="1"/>
          <p:nvPr/>
        </p:nvSpPr>
        <p:spPr>
          <a:xfrm>
            <a:off x="271813" y="2770914"/>
            <a:ext cx="3882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Random Under Sampling</a:t>
            </a:r>
          </a:p>
          <a:p>
            <a:pPr algn="ctr"/>
            <a:r>
              <a:rPr kumimoji="1" lang="en-US" altLang="ko-Kore-KR" b="1" dirty="0"/>
              <a:t>+</a:t>
            </a:r>
          </a:p>
          <a:p>
            <a:pPr algn="ctr"/>
            <a:r>
              <a:rPr kumimoji="1" lang="en-US" altLang="ko-Kore-KR" b="1" dirty="0"/>
              <a:t>Tomek Link</a:t>
            </a:r>
          </a:p>
          <a:p>
            <a:pPr algn="ctr"/>
            <a:r>
              <a:rPr kumimoji="1" lang="en-US" altLang="ko-Kore-KR" b="1" dirty="0"/>
              <a:t>+</a:t>
            </a:r>
          </a:p>
          <a:p>
            <a:pPr algn="ctr"/>
            <a:r>
              <a:rPr kumimoji="1" lang="en-US" altLang="ko-Kore-KR" b="1" dirty="0"/>
              <a:t>Condensed Nearest Neighbor</a:t>
            </a:r>
            <a:endParaRPr kumimoji="1"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EA1D3A-13E9-8A4B-B2D5-FA0BC3385F6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6"/>
          <a:stretch/>
        </p:blipFill>
        <p:spPr bwMode="auto">
          <a:xfrm>
            <a:off x="5617028" y="1927017"/>
            <a:ext cx="4468014" cy="316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8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06D30-981C-7944-B08B-2957D790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8839200" cy="3352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6428F-29EA-9345-815F-7DD3EF28ABB4}"/>
              </a:ext>
            </a:extLst>
          </p:cNvPr>
          <p:cNvSpPr txBox="1"/>
          <p:nvPr/>
        </p:nvSpPr>
        <p:spPr>
          <a:xfrm>
            <a:off x="3802224" y="5354127"/>
            <a:ext cx="45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dirty="0"/>
              <a:t>이미지 분류기의 정확도 개선 결과 </a:t>
            </a:r>
            <a:r>
              <a:rPr kumimoji="1" lang="en-US" altLang="ko-Kore-KR" sz="1400" dirty="0"/>
              <a:t>(Parameter Tuning)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583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7548" y="774700"/>
            <a:ext cx="373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Ensemble(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742456" y="1551448"/>
            <a:ext cx="10707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Ensemble : </a:t>
            </a:r>
            <a:r>
              <a:rPr kumimoji="1" lang="ko-Kore-KR" altLang="en-US" sz="2400" b="1" dirty="0"/>
              <a:t>머신러닝 기법 중 여러 모델의 결과를 이용해 하나의 모델보다 좋은 결과를 만드는 기법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846180" y="6307057"/>
            <a:ext cx="322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정확도 향상을 위한 앙상블 기법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DE469C-1180-A249-8B3C-9D4FDE78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6" y="2754706"/>
            <a:ext cx="8839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7548" y="774700"/>
            <a:ext cx="373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Ensemble(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3196544" y="5995192"/>
            <a:ext cx="529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여러 모델의 결과를 이용해 결정하는 방법 </a:t>
            </a:r>
            <a:r>
              <a:rPr kumimoji="1" lang="en-US" altLang="ko-Kore-KR" sz="1400" dirty="0"/>
              <a:t>(</a:t>
            </a:r>
            <a:r>
              <a:rPr kumimoji="1" lang="ko-Kore-KR" altLang="en-US" sz="1400" dirty="0"/>
              <a:t>의사결정 트리</a:t>
            </a:r>
            <a:r>
              <a:rPr kumimoji="1" lang="en-US" altLang="ko-Kore-KR" sz="1400" dirty="0"/>
              <a:t>)</a:t>
            </a:r>
            <a:endParaRPr kumimoji="1" lang="ko-Kore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2298A-62D3-2940-8C9B-0094F7D7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44" y="1485395"/>
            <a:ext cx="5798912" cy="41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621671"/>
            <a:ext cx="4143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43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254093-6DF6-7941-9F27-11A32BF594D5}"/>
              </a:ext>
            </a:extLst>
          </p:cNvPr>
          <p:cNvGrpSpPr/>
          <p:nvPr/>
        </p:nvGrpSpPr>
        <p:grpSpPr>
          <a:xfrm>
            <a:off x="1807929" y="2085615"/>
            <a:ext cx="1458682" cy="2065497"/>
            <a:chOff x="1265932" y="2396251"/>
            <a:chExt cx="1458682" cy="2065497"/>
          </a:xfrm>
        </p:grpSpPr>
        <p:sp>
          <p:nvSpPr>
            <p:cNvPr id="9" name="직사각형 8"/>
            <p:cNvSpPr/>
            <p:nvPr/>
          </p:nvSpPr>
          <p:spPr>
            <a:xfrm>
              <a:off x="1265932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04032" y="3390901"/>
              <a:ext cx="1420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ore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목적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양쪽 대괄호 10"/>
            <p:cNvSpPr/>
            <p:nvPr/>
          </p:nvSpPr>
          <p:spPr>
            <a:xfrm rot="16200000">
              <a:off x="602263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98249E-8569-DC40-910A-9DE9A18E60BA}"/>
              </a:ext>
            </a:extLst>
          </p:cNvPr>
          <p:cNvGrpSpPr/>
          <p:nvPr/>
        </p:nvGrpSpPr>
        <p:grpSpPr>
          <a:xfrm>
            <a:off x="4175514" y="2085615"/>
            <a:ext cx="1745867" cy="2065497"/>
            <a:chOff x="3866370" y="2396251"/>
            <a:chExt cx="1745867" cy="2065497"/>
          </a:xfrm>
        </p:grpSpPr>
        <p:sp>
          <p:nvSpPr>
            <p:cNvPr id="12" name="직사각형 11"/>
            <p:cNvSpPr/>
            <p:nvPr/>
          </p:nvSpPr>
          <p:spPr>
            <a:xfrm>
              <a:off x="3866370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9070" y="3390901"/>
              <a:ext cx="1733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ore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방법 및 한계점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양쪽 대괄호 13"/>
            <p:cNvSpPr/>
            <p:nvPr/>
          </p:nvSpPr>
          <p:spPr>
            <a:xfrm rot="16200000">
              <a:off x="3177301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9D84C3-1A8C-5040-976B-25FD426C1C95}"/>
              </a:ext>
            </a:extLst>
          </p:cNvPr>
          <p:cNvGrpSpPr/>
          <p:nvPr/>
        </p:nvGrpSpPr>
        <p:grpSpPr>
          <a:xfrm>
            <a:off x="6466899" y="2085616"/>
            <a:ext cx="877163" cy="2065497"/>
            <a:chOff x="6441408" y="2396251"/>
            <a:chExt cx="877163" cy="2065497"/>
          </a:xfrm>
        </p:grpSpPr>
        <p:sp>
          <p:nvSpPr>
            <p:cNvPr id="15" name="직사각형 14"/>
            <p:cNvSpPr/>
            <p:nvPr/>
          </p:nvSpPr>
          <p:spPr>
            <a:xfrm>
              <a:off x="6454108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41408" y="3390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마무리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양쪽 대괄호 16"/>
            <p:cNvSpPr/>
            <p:nvPr/>
          </p:nvSpPr>
          <p:spPr>
            <a:xfrm rot="16200000">
              <a:off x="5739639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137438-1DE2-5346-95DC-50026225D35E}"/>
              </a:ext>
            </a:extLst>
          </p:cNvPr>
          <p:cNvGrpSpPr/>
          <p:nvPr/>
        </p:nvGrpSpPr>
        <p:grpSpPr>
          <a:xfrm>
            <a:off x="8783684" y="2085616"/>
            <a:ext cx="1189749" cy="2065497"/>
            <a:chOff x="9003746" y="2396251"/>
            <a:chExt cx="1189749" cy="2065497"/>
          </a:xfrm>
        </p:grpSpPr>
        <p:sp>
          <p:nvSpPr>
            <p:cNvPr id="18" name="직사각형 17"/>
            <p:cNvSpPr/>
            <p:nvPr/>
          </p:nvSpPr>
          <p:spPr>
            <a:xfrm>
              <a:off x="9016446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03746" y="339090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참고 자료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양쪽 대괄호 19"/>
            <p:cNvSpPr/>
            <p:nvPr/>
          </p:nvSpPr>
          <p:spPr>
            <a:xfrm rot="16200000">
              <a:off x="8301977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763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7548" y="774700"/>
            <a:ext cx="373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Ensemble(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AAF6EB-0BD0-7048-A295-8F2C1D64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03" y="1174810"/>
            <a:ext cx="8377594" cy="53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5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38686" y="2949743"/>
            <a:ext cx="8203326" cy="3083664"/>
            <a:chOff x="2687895" y="2147879"/>
            <a:chExt cx="6816209" cy="256224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62" y="2337461"/>
              <a:ext cx="2328562" cy="232575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2944392"/>
              <a:ext cx="2141943" cy="17188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367400"/>
              <a:ext cx="2238741" cy="229581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97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8E423-2AD5-394A-AC4F-D92292A9438F}"/>
              </a:ext>
            </a:extLst>
          </p:cNvPr>
          <p:cNvSpPr txBox="1"/>
          <p:nvPr/>
        </p:nvSpPr>
        <p:spPr>
          <a:xfrm>
            <a:off x="3715581" y="1520115"/>
            <a:ext cx="4449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b="1" dirty="0">
                <a:latin typeface="+mj-lt"/>
              </a:rPr>
              <a:t>감사합니다</a:t>
            </a:r>
            <a:r>
              <a:rPr kumimoji="1" lang="en-US" altLang="ko-Kore-KR" sz="6000" b="1" dirty="0">
                <a:latin typeface="+mj-lt"/>
              </a:rPr>
              <a:t>!</a:t>
            </a:r>
            <a:r>
              <a:rPr kumimoji="1" lang="en-US" altLang="ko-KR" sz="6000" b="1" dirty="0">
                <a:latin typeface="+mj-lt"/>
              </a:rPr>
              <a:t>!</a:t>
            </a:r>
            <a:endParaRPr kumimoji="1" lang="ko-Kore-KR" alt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99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458993"/>
            <a:ext cx="4143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ore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ore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23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8" y="2505918"/>
            <a:ext cx="2322237" cy="29804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30650" y="4817886"/>
            <a:ext cx="6975558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b="1" dirty="0">
                <a:solidFill>
                  <a:srgbClr val="333333"/>
                </a:solidFill>
                <a:latin typeface="NBG"/>
              </a:rPr>
              <a:t>유해한 이미지를 최대한 효율적으로 규제할 방안 필요</a:t>
            </a:r>
            <a:endParaRPr lang="ko-KR" altLang="en-US" sz="2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1CD61B-A322-B645-BDCA-25A0FBE65F4B}"/>
              </a:ext>
            </a:extLst>
          </p:cNvPr>
          <p:cNvGrpSpPr/>
          <p:nvPr/>
        </p:nvGrpSpPr>
        <p:grpSpPr>
          <a:xfrm>
            <a:off x="2664613" y="2166115"/>
            <a:ext cx="2092162" cy="2015261"/>
            <a:chOff x="2589328" y="1599241"/>
            <a:chExt cx="2092162" cy="2015261"/>
          </a:xfrm>
        </p:grpSpPr>
        <p:sp>
          <p:nvSpPr>
            <p:cNvPr id="4" name="타원 3"/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765475" y="2203122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수 증가에 따른 유해한 이미지 수 증가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72751" y="774700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b="1" dirty="0">
                <a:latin typeface="+mj-lt"/>
                <a:ea typeface="나눔스퀘어 ExtraBold" panose="020B0600000101010101" pitchFamily="50" charset="-127"/>
              </a:rPr>
              <a:t>1.</a:t>
            </a:r>
            <a:r>
              <a:rPr lang="ko-Kore-KR" altLang="en-US" sz="2000" b="1" dirty="0">
                <a:latin typeface="+mj-lt"/>
                <a:ea typeface="나눔스퀘어 ExtraBold" panose="020B0600000101010101" pitchFamily="50" charset="-127"/>
              </a:rPr>
              <a:t> 데이터 분석 목적</a:t>
            </a:r>
            <a:endParaRPr lang="ko-KR" altLang="en-US" sz="20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85989F-5010-1147-8440-8E786F1916AE}"/>
              </a:ext>
            </a:extLst>
          </p:cNvPr>
          <p:cNvGrpSpPr/>
          <p:nvPr/>
        </p:nvGrpSpPr>
        <p:grpSpPr>
          <a:xfrm>
            <a:off x="5343065" y="2166114"/>
            <a:ext cx="2092162" cy="2015261"/>
            <a:chOff x="2589328" y="1599241"/>
            <a:chExt cx="2092162" cy="2015261"/>
          </a:xfrm>
        </p:grpSpPr>
        <p:sp>
          <p:nvSpPr>
            <p:cNvPr id="14" name="타원 3">
              <a:extLst>
                <a:ext uri="{FF2B5EF4-FFF2-40B4-BE49-F238E27FC236}">
                  <a16:creationId xmlns:a16="http://schemas.microsoft.com/office/drawing/2014/main" id="{B5DE3F17-902A-4846-8D1C-12B77B19AC28}"/>
                </a:ext>
              </a:extLst>
            </p:cNvPr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85A4BD-2F2B-0148-BBA0-073562FF7A06}"/>
                </a:ext>
              </a:extLst>
            </p:cNvPr>
            <p:cNvSpPr/>
            <p:nvPr/>
          </p:nvSpPr>
          <p:spPr>
            <a:xfrm>
              <a:off x="2746582" y="2197396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검수할 수 있는 인력과 시간은 부족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A4CB19-EA7F-FF4D-9274-EA139ACC2742}"/>
              </a:ext>
            </a:extLst>
          </p:cNvPr>
          <p:cNvGrpSpPr/>
          <p:nvPr/>
        </p:nvGrpSpPr>
        <p:grpSpPr>
          <a:xfrm>
            <a:off x="8021517" y="2218303"/>
            <a:ext cx="2092162" cy="2015261"/>
            <a:chOff x="2589328" y="1599241"/>
            <a:chExt cx="2092162" cy="2015261"/>
          </a:xfrm>
        </p:grpSpPr>
        <p:sp>
          <p:nvSpPr>
            <p:cNvPr id="19" name="타원 3">
              <a:extLst>
                <a:ext uri="{FF2B5EF4-FFF2-40B4-BE49-F238E27FC236}">
                  <a16:creationId xmlns:a16="http://schemas.microsoft.com/office/drawing/2014/main" id="{069797CC-F71F-8046-8E68-A39A07BD2934}"/>
                </a:ext>
              </a:extLst>
            </p:cNvPr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B66501-B404-9F45-BCA9-06B418D6DF0D}"/>
                </a:ext>
              </a:extLst>
            </p:cNvPr>
            <p:cNvSpPr/>
            <p:nvPr/>
          </p:nvSpPr>
          <p:spPr>
            <a:xfrm>
              <a:off x="2746582" y="2197397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규제 대상 </a:t>
              </a:r>
              <a:r>
                <a:rPr lang="en-US" altLang="ko-Kore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유입 이미지의 </a:t>
              </a:r>
              <a:r>
                <a:rPr lang="en-US" altLang="ko-Kore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88CB3B74-ECE3-5D4C-927C-E813E29F43A4}"/>
              </a:ext>
            </a:extLst>
          </p:cNvPr>
          <p:cNvSpPr/>
          <p:nvPr/>
        </p:nvSpPr>
        <p:spPr>
          <a:xfrm rot="16200000">
            <a:off x="3329599" y="4765925"/>
            <a:ext cx="406293" cy="607712"/>
          </a:xfrm>
          <a:prstGeom prst="downArrow">
            <a:avLst/>
          </a:prstGeom>
          <a:solidFill>
            <a:srgbClr val="F5A635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14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458993"/>
            <a:ext cx="4143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ore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및 한계점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66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2750" y="774700"/>
            <a:ext cx="2446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521EB-25F7-7B44-ACC2-8FB8EAE1BBE9}"/>
              </a:ext>
            </a:extLst>
          </p:cNvPr>
          <p:cNvGrpSpPr/>
          <p:nvPr/>
        </p:nvGrpSpPr>
        <p:grpSpPr>
          <a:xfrm>
            <a:off x="1978112" y="1518033"/>
            <a:ext cx="3391196" cy="1872763"/>
            <a:chOff x="2699521" y="1788881"/>
            <a:chExt cx="3391196" cy="18727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56016" y="2302876"/>
              <a:ext cx="25601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사이즈만 다른 동일한 이미지를 같은 처리 값을 가지도록 하여 </a:t>
              </a:r>
              <a:r>
                <a:rPr lang="ko-KR" altLang="en-US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검수량을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66%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줄임</a:t>
              </a:r>
            </a:p>
          </p:txBody>
        </p:sp>
        <p:sp>
          <p:nvSpPr>
            <p:cNvPr id="64" name="타원 63"/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369687-7B02-224B-9247-0ADE529CEE65}"/>
              </a:ext>
            </a:extLst>
          </p:cNvPr>
          <p:cNvGrpSpPr/>
          <p:nvPr/>
        </p:nvGrpSpPr>
        <p:grpSpPr>
          <a:xfrm>
            <a:off x="6833399" y="1518033"/>
            <a:ext cx="3380489" cy="1872763"/>
            <a:chOff x="6311546" y="1788881"/>
            <a:chExt cx="3380489" cy="18727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609282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870132" y="2516075"/>
              <a:ext cx="25610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 색상 분포를 활용한 분류 시도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(KNN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이용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6311546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D0B5C0-252F-3C48-AAD3-2B353850705F}"/>
              </a:ext>
            </a:extLst>
          </p:cNvPr>
          <p:cNvGrpSpPr/>
          <p:nvPr/>
        </p:nvGrpSpPr>
        <p:grpSpPr>
          <a:xfrm>
            <a:off x="1967405" y="3482560"/>
            <a:ext cx="3391196" cy="1872763"/>
            <a:chOff x="2699521" y="1788881"/>
            <a:chExt cx="3391196" cy="1872763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7036F000-8AC4-4D41-881F-8E68614D9515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43A4511-3130-CE44-864F-CF4D70DBCEF0}"/>
                </a:ext>
              </a:extLst>
            </p:cNvPr>
            <p:cNvSpPr/>
            <p:nvPr/>
          </p:nvSpPr>
          <p:spPr>
            <a:xfrm>
              <a:off x="3481693" y="2487118"/>
              <a:ext cx="25601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CNN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이용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1CF5F76-33C9-0C43-A15D-B5F523EE5E85}"/>
                </a:ext>
              </a:extLst>
            </p:cNvPr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C7F0968-B042-744F-86E1-B2F3CB8F23EA}"/>
              </a:ext>
            </a:extLst>
          </p:cNvPr>
          <p:cNvGrpSpPr/>
          <p:nvPr/>
        </p:nvGrpSpPr>
        <p:grpSpPr>
          <a:xfrm>
            <a:off x="6833399" y="3613747"/>
            <a:ext cx="3391196" cy="1872763"/>
            <a:chOff x="2699521" y="1788881"/>
            <a:chExt cx="3391196" cy="1872763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4DFC7AD3-6B37-C945-A192-88DF3510F3CD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213955A-7F26-ED46-A7A0-852AF1C72857}"/>
                </a:ext>
              </a:extLst>
            </p:cNvPr>
            <p:cNvSpPr/>
            <p:nvPr/>
          </p:nvSpPr>
          <p:spPr>
            <a:xfrm>
              <a:off x="3520464" y="2440738"/>
              <a:ext cx="2265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앙상블 기법 이용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12D4E5D-061E-6345-80B3-4D551999E1E0}"/>
                </a:ext>
              </a:extLst>
            </p:cNvPr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32" y="3970163"/>
            <a:ext cx="2802431" cy="27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4654" y="77470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검수량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줄이기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1FBD74-9902-4044-8EFF-03E66668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5" y="1592999"/>
            <a:ext cx="5120172" cy="2555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5761572" y="2716926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이미지 사이즈 변화에 대한 처리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05754-6426-FA4C-9C70-15DA746A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5" y="4421078"/>
            <a:ext cx="7410839" cy="21051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7863464" y="5104300"/>
            <a:ext cx="224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이미지 해시 </a:t>
            </a:r>
            <a:r>
              <a:rPr kumimoji="1" lang="en-US" altLang="ko-Kore-KR" sz="1400" dirty="0"/>
              <a:t>ID</a:t>
            </a:r>
            <a:r>
              <a:rPr kumimoji="1" lang="ko-Kore-KR" altLang="en-US" sz="1400" dirty="0"/>
              <a:t>를 이용한 중복 이미지 제거 자동 처리 과정</a:t>
            </a:r>
          </a:p>
        </p:txBody>
      </p:sp>
    </p:spTree>
    <p:extLst>
      <p:ext uri="{BB962C8B-B14F-4D97-AF65-F5344CB8AC3E}">
        <p14:creationId xmlns:p14="http://schemas.microsoft.com/office/powerpoint/2010/main" val="341978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7439" y="774700"/>
            <a:ext cx="427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색상 분포를 활용한 분류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1908958" y="4174824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일반 </a:t>
            </a:r>
            <a:r>
              <a:rPr kumimoji="1" lang="en-US" altLang="ko-Kore-KR" sz="1400" dirty="0"/>
              <a:t>vs </a:t>
            </a:r>
            <a:r>
              <a:rPr kumimoji="1" lang="ko-Kore-KR" altLang="en-US" sz="1400" dirty="0"/>
              <a:t>성인 이미지 색상 분포도</a:t>
            </a:r>
            <a:endParaRPr kumimoji="1" lang="en-US" altLang="ko-Kore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06DECF-FF00-FE42-BE67-AA3459D3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1" y="1459832"/>
            <a:ext cx="6396614" cy="267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82829-526B-7747-9D34-F44FBA3B0A1E}"/>
              </a:ext>
            </a:extLst>
          </p:cNvPr>
          <p:cNvSpPr txBox="1"/>
          <p:nvPr/>
        </p:nvSpPr>
        <p:spPr>
          <a:xfrm>
            <a:off x="8216689" y="1921592"/>
            <a:ext cx="2857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가설 </a:t>
            </a:r>
            <a:r>
              <a:rPr kumimoji="1" lang="en-US" altLang="ko-Kore-KR" sz="1600" b="1" dirty="0"/>
              <a:t>: </a:t>
            </a:r>
            <a:r>
              <a:rPr kumimoji="1" lang="ko-Kore-KR" altLang="en-US" sz="1600" b="1" dirty="0"/>
              <a:t>성인 이미지의 색상 분포도를 표현하면 대부분 특정 색 </a:t>
            </a:r>
            <a:r>
              <a:rPr kumimoji="1" lang="en-US" altLang="ko-Kore-KR" sz="1600" b="1" dirty="0"/>
              <a:t>(</a:t>
            </a:r>
            <a:r>
              <a:rPr kumimoji="1" lang="ko-Kore-KR" altLang="en-US" sz="1600" b="1" dirty="0"/>
              <a:t>피부색</a:t>
            </a:r>
            <a:r>
              <a:rPr kumimoji="1" lang="en-US" altLang="ko-Kore-KR" sz="1600" b="1" dirty="0"/>
              <a:t>)</a:t>
            </a:r>
            <a:r>
              <a:rPr kumimoji="1" lang="ko-Kore-KR" altLang="en-US" sz="1600" b="1" dirty="0"/>
              <a:t>에 집중될 것이다</a:t>
            </a:r>
            <a:endParaRPr kumimoji="1" lang="en-US" altLang="ko-Kore-KR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562BFC-E30A-B345-9194-E09128F574E5}"/>
              </a:ext>
            </a:extLst>
          </p:cNvPr>
          <p:cNvSpPr/>
          <p:nvPr/>
        </p:nvSpPr>
        <p:spPr>
          <a:xfrm>
            <a:off x="2400429" y="5146272"/>
            <a:ext cx="6975558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b="1" dirty="0">
                <a:solidFill>
                  <a:srgbClr val="333333"/>
                </a:solidFill>
                <a:latin typeface="NBG"/>
              </a:rPr>
              <a:t>비율 차이는 있지만 색상 분포도로는 구분이 어려움</a:t>
            </a:r>
            <a:endParaRPr lang="ko-KR" altLang="en-US" sz="2000" b="1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4A6F8861-0780-3046-BDDF-0AE8826E43AE}"/>
              </a:ext>
            </a:extLst>
          </p:cNvPr>
          <p:cNvSpPr/>
          <p:nvPr/>
        </p:nvSpPr>
        <p:spPr>
          <a:xfrm rot="16200000">
            <a:off x="1799378" y="5094311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795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8867" y="774700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KNN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837905" y="4992382"/>
            <a:ext cx="378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KNN(K-Nearest Neighbor) </a:t>
            </a:r>
            <a:r>
              <a:rPr kumimoji="1" lang="ko-Kore-KR" altLang="en-US" sz="1400" dirty="0"/>
              <a:t>알고리즘 모식도</a:t>
            </a:r>
            <a:endParaRPr kumimoji="1" lang="en-US" altLang="ko-Kore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82829-526B-7747-9D34-F44FBA3B0A1E}"/>
              </a:ext>
            </a:extLst>
          </p:cNvPr>
          <p:cNvSpPr txBox="1"/>
          <p:nvPr/>
        </p:nvSpPr>
        <p:spPr>
          <a:xfrm>
            <a:off x="5740040" y="1583951"/>
            <a:ext cx="308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검은색 원의 분류 </a:t>
            </a:r>
            <a:r>
              <a:rPr kumimoji="1" lang="en-US" altLang="ko-Kore-KR" sz="1600" b="1" dirty="0"/>
              <a:t>(K=3 </a:t>
            </a:r>
            <a:r>
              <a:rPr kumimoji="1" lang="ko-Kore-KR" altLang="en-US" sz="1600" b="1" dirty="0"/>
              <a:t>가정</a:t>
            </a:r>
            <a:r>
              <a:rPr kumimoji="1" lang="en-US" altLang="ko-Kore-KR" sz="16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D9354E-A0C0-8345-A92A-B32F3E8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2" y="1417664"/>
            <a:ext cx="4487257" cy="3485753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9779FD49-DFD1-884D-A364-F27DFC1FF8CD}"/>
              </a:ext>
            </a:extLst>
          </p:cNvPr>
          <p:cNvSpPr/>
          <p:nvPr/>
        </p:nvSpPr>
        <p:spPr>
          <a:xfrm>
            <a:off x="7143978" y="1955233"/>
            <a:ext cx="260163" cy="3385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A53A4-D339-2848-BF7D-9D6A967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3" y="2326515"/>
            <a:ext cx="1989400" cy="175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F1293F-1A84-1547-96BF-9C050E21BE96}"/>
              </a:ext>
            </a:extLst>
          </p:cNvPr>
          <p:cNvSpPr txBox="1"/>
          <p:nvPr/>
        </p:nvSpPr>
        <p:spPr>
          <a:xfrm>
            <a:off x="8498613" y="2811552"/>
            <a:ext cx="308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가까운 거리에 있는 이미지 </a:t>
            </a:r>
            <a:r>
              <a:rPr kumimoji="1" lang="en-US" altLang="ko-Kore-KR" sz="1600" b="1" dirty="0"/>
              <a:t>3</a:t>
            </a:r>
            <a:r>
              <a:rPr kumimoji="1" lang="ko-Kore-KR" altLang="en-US" sz="1600" b="1" dirty="0"/>
              <a:t>개</a:t>
            </a:r>
            <a:endParaRPr kumimoji="1" lang="en-US" altLang="ko-Kore-KR" sz="1600" b="1" dirty="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954CA50-72F5-5A4A-87BE-DFE8156128CA}"/>
              </a:ext>
            </a:extLst>
          </p:cNvPr>
          <p:cNvSpPr/>
          <p:nvPr/>
        </p:nvSpPr>
        <p:spPr>
          <a:xfrm rot="2781671">
            <a:off x="6605501" y="4195219"/>
            <a:ext cx="298158" cy="58886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9327B3B1-95D9-A04E-A2EF-3DC807DAC500}"/>
              </a:ext>
            </a:extLst>
          </p:cNvPr>
          <p:cNvSpPr/>
          <p:nvPr/>
        </p:nvSpPr>
        <p:spPr>
          <a:xfrm rot="19633299">
            <a:off x="4873430" y="3439561"/>
            <a:ext cx="1007952" cy="4635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A22D0-2EBE-3F45-B056-2F8DC8AD62BD}"/>
              </a:ext>
            </a:extLst>
          </p:cNvPr>
          <p:cNvSpPr txBox="1"/>
          <p:nvPr/>
        </p:nvSpPr>
        <p:spPr>
          <a:xfrm>
            <a:off x="5460155" y="4261939"/>
            <a:ext cx="134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다수결 방식</a:t>
            </a:r>
            <a:endParaRPr kumimoji="1" lang="en-US" altLang="ko-Kore-KR" sz="1600" b="1" dirty="0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F9850923-B615-A942-947C-D634E84F19F0}"/>
              </a:ext>
            </a:extLst>
          </p:cNvPr>
          <p:cNvSpPr/>
          <p:nvPr/>
        </p:nvSpPr>
        <p:spPr>
          <a:xfrm rot="18875455">
            <a:off x="7350961" y="4197008"/>
            <a:ext cx="298158" cy="58886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1EA19-D491-6F4C-9066-C9976A179664}"/>
              </a:ext>
            </a:extLst>
          </p:cNvPr>
          <p:cNvSpPr txBox="1"/>
          <p:nvPr/>
        </p:nvSpPr>
        <p:spPr>
          <a:xfrm>
            <a:off x="7564670" y="4261939"/>
            <a:ext cx="186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거리 가중치 계산</a:t>
            </a:r>
            <a:endParaRPr kumimoji="1" lang="en-US" altLang="ko-Kore-KR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5DD6AF-1C1D-F841-ACD2-AFC93F73C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123" y="4735609"/>
            <a:ext cx="1199208" cy="10469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B6AE00-B19F-2C45-AE38-9120910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559" y="4787269"/>
            <a:ext cx="1069794" cy="9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444</Words>
  <Application>Microsoft Macintosh PowerPoint</Application>
  <PresentationFormat>와이드스크린</PresentationFormat>
  <Paragraphs>109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</vt:lpstr>
      <vt:lpstr>나눔스퀘어 ExtraBold</vt:lpstr>
      <vt:lpstr>맑은 고딕</vt:lpstr>
      <vt:lpstr>NBG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수용</dc:creator>
  <cp:lastModifiedBy>박상준</cp:lastModifiedBy>
  <cp:revision>40</cp:revision>
  <dcterms:created xsi:type="dcterms:W3CDTF">2018-05-24T07:57:28Z</dcterms:created>
  <dcterms:modified xsi:type="dcterms:W3CDTF">2021-03-29T11:19:36Z</dcterms:modified>
</cp:coreProperties>
</file>